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5" r:id="rId2"/>
    <p:sldMasterId id="2147483718" r:id="rId3"/>
    <p:sldMasterId id="2147483720" r:id="rId4"/>
    <p:sldMasterId id="2147483722" r:id="rId5"/>
    <p:sldMasterId id="2147483752" r:id="rId6"/>
    <p:sldMasterId id="2147483755" r:id="rId7"/>
  </p:sldMasterIdLst>
  <p:sldIdLst>
    <p:sldId id="257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6" r:id="rId25"/>
    <p:sldId id="267" r:id="rId26"/>
    <p:sldId id="268" r:id="rId27"/>
    <p:sldId id="269" r:id="rId28"/>
    <p:sldId id="271" r:id="rId29"/>
    <p:sldId id="272" r:id="rId30"/>
    <p:sldId id="263" r:id="rId31"/>
    <p:sldId id="273" r:id="rId32"/>
    <p:sldId id="274" r:id="rId33"/>
    <p:sldId id="275" r:id="rId34"/>
    <p:sldId id="285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9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744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225733" y="-86000"/>
            <a:ext cx="5934800" cy="70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-2139567" y="21658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587533" y="25109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2" hasCustomPrompt="1"/>
          </p:nvPr>
        </p:nvSpPr>
        <p:spPr>
          <a:xfrm>
            <a:off x="6414361" y="1552091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3" hasCustomPrompt="1"/>
          </p:nvPr>
        </p:nvSpPr>
        <p:spPr>
          <a:xfrm>
            <a:off x="6414361" y="2709320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4"/>
          </p:nvPr>
        </p:nvSpPr>
        <p:spPr>
          <a:xfrm>
            <a:off x="7587533" y="48377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5"/>
          </p:nvPr>
        </p:nvSpPr>
        <p:spPr>
          <a:xfrm>
            <a:off x="7587533" y="13920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6"/>
          </p:nvPr>
        </p:nvSpPr>
        <p:spPr>
          <a:xfrm>
            <a:off x="7587533" y="36804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7" hasCustomPrompt="1"/>
          </p:nvPr>
        </p:nvSpPr>
        <p:spPr>
          <a:xfrm>
            <a:off x="6414361" y="384055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8" hasCustomPrompt="1"/>
          </p:nvPr>
        </p:nvSpPr>
        <p:spPr>
          <a:xfrm>
            <a:off x="6414361" y="499778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587533" y="1759393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9"/>
          </p:nvPr>
        </p:nvSpPr>
        <p:spPr>
          <a:xfrm>
            <a:off x="7587533" y="4060560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3"/>
          </p:nvPr>
        </p:nvSpPr>
        <p:spPr>
          <a:xfrm>
            <a:off x="7587533" y="2883597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4"/>
          </p:nvPr>
        </p:nvSpPr>
        <p:spPr>
          <a:xfrm>
            <a:off x="7587533" y="5210331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5"/>
          </p:nvPr>
        </p:nvSpPr>
        <p:spPr>
          <a:xfrm>
            <a:off x="950967" y="2931733"/>
            <a:ext cx="455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38590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46001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98020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04245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7751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07311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45360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40496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7320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737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782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hasCustomPrompt="1"/>
          </p:nvPr>
        </p:nvSpPr>
        <p:spPr>
          <a:xfrm>
            <a:off x="1087317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/>
          </p:nvPr>
        </p:nvSpPr>
        <p:spPr>
          <a:xfrm>
            <a:off x="217791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17791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-26500" y="-17781"/>
            <a:ext cx="12270800" cy="35868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3" hasCustomPrompt="1"/>
          </p:nvPr>
        </p:nvSpPr>
        <p:spPr>
          <a:xfrm>
            <a:off x="1087317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"/>
          </p:nvPr>
        </p:nvSpPr>
        <p:spPr>
          <a:xfrm>
            <a:off x="2177917" y="5099761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5"/>
          </p:nvPr>
        </p:nvSpPr>
        <p:spPr>
          <a:xfrm>
            <a:off x="2177917" y="5467167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6" hasCustomPrompt="1"/>
          </p:nvPr>
        </p:nvSpPr>
        <p:spPr>
          <a:xfrm>
            <a:off x="6058500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7"/>
          </p:nvPr>
        </p:nvSpPr>
        <p:spPr>
          <a:xfrm>
            <a:off x="719354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8"/>
          </p:nvPr>
        </p:nvSpPr>
        <p:spPr>
          <a:xfrm>
            <a:off x="719354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9" hasCustomPrompt="1"/>
          </p:nvPr>
        </p:nvSpPr>
        <p:spPr>
          <a:xfrm>
            <a:off x="6058500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3"/>
          </p:nvPr>
        </p:nvSpPr>
        <p:spPr>
          <a:xfrm>
            <a:off x="7193547" y="5099763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4"/>
          </p:nvPr>
        </p:nvSpPr>
        <p:spPr>
          <a:xfrm>
            <a:off x="7193547" y="5467168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98" name="Google Shape;98;p15"/>
          <p:cNvCxnSpPr/>
          <p:nvPr/>
        </p:nvCxnSpPr>
        <p:spPr>
          <a:xfrm rot="10800000">
            <a:off x="-2989300" y="25463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/>
          <p:nvPr/>
        </p:nvCxnSpPr>
        <p:spPr>
          <a:xfrm rot="10800000" flipH="1">
            <a:off x="8754900" y="25070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5"/>
          <p:cNvSpPr txBox="1">
            <a:spLocks noGrp="1"/>
          </p:cNvSpPr>
          <p:nvPr>
            <p:ph type="title" idx="15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8898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8902800" y="-12067"/>
            <a:ext cx="6882000" cy="68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950964" y="-105400"/>
            <a:ext cx="11721467" cy="6250167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459017" y="1037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458967" y="2202016"/>
            <a:ext cx="59308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458967" y="4511767"/>
            <a:ext cx="7729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6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6565521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786721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6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6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6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9292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813600" y="2797579"/>
            <a:ext cx="45648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>
            <a:off x="4057800" y="1376012"/>
            <a:ext cx="40764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4708400" y="4427067"/>
            <a:ext cx="2775200" cy="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9009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394833" y="-290100"/>
            <a:ext cx="5797200" cy="7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50967" y="916933"/>
            <a:ext cx="5145200" cy="17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950967" y="3017733"/>
            <a:ext cx="5145200" cy="3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1123800" y="205933"/>
            <a:ext cx="612400" cy="65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7"/>
          <p:cNvSpPr>
            <a:spLocks noGrp="1"/>
          </p:cNvSpPr>
          <p:nvPr>
            <p:ph type="pic" idx="2"/>
          </p:nvPr>
        </p:nvSpPr>
        <p:spPr>
          <a:xfrm>
            <a:off x="7512533" y="997300"/>
            <a:ext cx="3493200" cy="4857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4781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579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698913" y="192026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698913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455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149933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565933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8701007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8117001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4920200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4336197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0934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3225700" y="950397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/>
          <p:nvPr/>
        </p:nvSpPr>
        <p:spPr>
          <a:xfrm rot="10800000">
            <a:off x="-2608100" y="-101603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1116800" y="1818545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6939164" y="4704727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140" name="Google Shape;140;p21"/>
          <p:cNvCxnSpPr/>
          <p:nvPr/>
        </p:nvCxnSpPr>
        <p:spPr>
          <a:xfrm>
            <a:off x="-1834333" y="3233164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10451667" y="-83603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6939164" y="3606200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3"/>
          </p:nvPr>
        </p:nvSpPr>
        <p:spPr>
          <a:xfrm>
            <a:off x="1116800" y="707633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8435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6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 rot="5400000">
            <a:off x="-4587067" y="-1063800"/>
            <a:ext cx="17676800" cy="89856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2"/>
          <p:cNvSpPr/>
          <p:nvPr/>
        </p:nvSpPr>
        <p:spPr>
          <a:xfrm rot="-5400000">
            <a:off x="5865300" y="-493733"/>
            <a:ext cx="7688000" cy="745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2"/>
          <p:cNvSpPr txBox="1">
            <a:spLocks noGrp="1"/>
          </p:cNvSpPr>
          <p:nvPr>
            <p:ph type="ctrTitle"/>
          </p:nvPr>
        </p:nvSpPr>
        <p:spPr>
          <a:xfrm>
            <a:off x="950967" y="974267"/>
            <a:ext cx="4942400" cy="20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950967" y="3296000"/>
            <a:ext cx="4904000" cy="2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 rot="-2700000">
            <a:off x="5344497" y="-6021020"/>
            <a:ext cx="7688231" cy="7454603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0" name="Google Shape;150;p22"/>
          <p:cNvCxnSpPr/>
          <p:nvPr/>
        </p:nvCxnSpPr>
        <p:spPr>
          <a:xfrm rot="10800000" flipH="1">
            <a:off x="6083400" y="-272100"/>
            <a:ext cx="8013600" cy="824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6682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155" name="Google Shape;155;p23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3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3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2797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5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5386633" y="2993717"/>
            <a:ext cx="5854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5557333" y="1284100"/>
            <a:ext cx="56836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759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5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  <p:sp>
        <p:nvSpPr>
          <p:cNvPr id="33" name="Google Shape;33;p6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6" name="Google Shape;36;p6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1716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accent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6190588" y="-2231145"/>
            <a:ext cx="10246800" cy="9935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3788733" y="384067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50967" y="2169533"/>
            <a:ext cx="6212400" cy="2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7211633" y="6015767"/>
            <a:ext cx="4611200" cy="2565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209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1844800" y="3076600"/>
            <a:ext cx="8502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 idx="2"/>
          </p:nvPr>
        </p:nvSpPr>
        <p:spPr>
          <a:xfrm>
            <a:off x="1494500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978900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3"/>
          </p:nvPr>
        </p:nvSpPr>
        <p:spPr>
          <a:xfrm>
            <a:off x="1494500" y="4637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"/>
          </p:nvPr>
        </p:nvSpPr>
        <p:spPr>
          <a:xfrm>
            <a:off x="978900" y="4997087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5"/>
          </p:nvPr>
        </p:nvSpPr>
        <p:spPr>
          <a:xfrm>
            <a:off x="8085128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6"/>
          </p:nvPr>
        </p:nvSpPr>
        <p:spPr>
          <a:xfrm>
            <a:off x="7569533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7"/>
          </p:nvPr>
        </p:nvSpPr>
        <p:spPr>
          <a:xfrm>
            <a:off x="8085128" y="4637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8"/>
          </p:nvPr>
        </p:nvSpPr>
        <p:spPr>
          <a:xfrm>
            <a:off x="7569533" y="4994784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8718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5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242267" y="2692957"/>
            <a:ext cx="43372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2" hasCustomPrompt="1"/>
          </p:nvPr>
        </p:nvSpPr>
        <p:spPr>
          <a:xfrm>
            <a:off x="1242267" y="1289407"/>
            <a:ext cx="40764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1242267" y="4434973"/>
            <a:ext cx="2638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34424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-832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4825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1085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5691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950967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 idx="2"/>
          </p:nvPr>
        </p:nvSpPr>
        <p:spPr>
          <a:xfrm>
            <a:off x="8624265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8006244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4"/>
          </p:nvPr>
        </p:nvSpPr>
        <p:spPr>
          <a:xfrm>
            <a:off x="50966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5"/>
          </p:nvPr>
        </p:nvSpPr>
        <p:spPr>
          <a:xfrm>
            <a:off x="4478600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4264600" y="5019555"/>
            <a:ext cx="3637200" cy="1888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5463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accent5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 rot="5400000" flipH="1">
            <a:off x="-4226800" y="129233"/>
            <a:ext cx="14234800" cy="6410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495800" y="13763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7060800" y="1701500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2"/>
          </p:nvPr>
        </p:nvSpPr>
        <p:spPr>
          <a:xfrm>
            <a:off x="950967" y="3039600"/>
            <a:ext cx="44384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3"/>
          </p:nvPr>
        </p:nvSpPr>
        <p:spPr>
          <a:xfrm>
            <a:off x="7495800" y="328108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"/>
          </p:nvPr>
        </p:nvSpPr>
        <p:spPr>
          <a:xfrm>
            <a:off x="7060800" y="3612629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 idx="5"/>
          </p:nvPr>
        </p:nvSpPr>
        <p:spPr>
          <a:xfrm>
            <a:off x="7495800" y="5169892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6"/>
          </p:nvPr>
        </p:nvSpPr>
        <p:spPr>
          <a:xfrm>
            <a:off x="7060800" y="5501443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 rot="10800000">
            <a:off x="93121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 rot="10800000">
            <a:off x="9392167" y="-9461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 flipH="1">
            <a:off x="10617867" y="5318167"/>
            <a:ext cx="1807200" cy="175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9784267" y="5674667"/>
            <a:ext cx="3884400" cy="182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7002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-696633" y="4574267"/>
            <a:ext cx="3056800" cy="2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 rot="10800000">
            <a:off x="9682400" y="-736700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31"/>
          <p:cNvSpPr/>
          <p:nvPr/>
        </p:nvSpPr>
        <p:spPr>
          <a:xfrm flipH="1">
            <a:off x="-3151233" y="59878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31"/>
          <p:cNvSpPr/>
          <p:nvPr/>
        </p:nvSpPr>
        <p:spPr>
          <a:xfrm rot="-5400000" flipH="1">
            <a:off x="10612067" y="450167"/>
            <a:ext cx="3276400" cy="153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1729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275167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950967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"/>
          </p:nvPr>
        </p:nvSpPr>
        <p:spPr>
          <a:xfrm>
            <a:off x="8705233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3"/>
          </p:nvPr>
        </p:nvSpPr>
        <p:spPr>
          <a:xfrm>
            <a:off x="8407033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4"/>
          </p:nvPr>
        </p:nvSpPr>
        <p:spPr>
          <a:xfrm>
            <a:off x="5003200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5"/>
          </p:nvPr>
        </p:nvSpPr>
        <p:spPr>
          <a:xfrm>
            <a:off x="4679000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919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accent5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2741587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2741589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2"/>
          </p:nvPr>
        </p:nvSpPr>
        <p:spPr>
          <a:xfrm>
            <a:off x="2741587" y="4537232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2741589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4"/>
          </p:nvPr>
        </p:nvSpPr>
        <p:spPr>
          <a:xfrm>
            <a:off x="7259552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5"/>
          </p:nvPr>
        </p:nvSpPr>
        <p:spPr>
          <a:xfrm>
            <a:off x="7259552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6"/>
          </p:nvPr>
        </p:nvSpPr>
        <p:spPr>
          <a:xfrm>
            <a:off x="7259552" y="45372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7"/>
          </p:nvPr>
        </p:nvSpPr>
        <p:spPr>
          <a:xfrm>
            <a:off x="7259552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-19497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10800000">
            <a:off x="81770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8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9838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-4647467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34"/>
          <p:cNvSpPr/>
          <p:nvPr/>
        </p:nvSpPr>
        <p:spPr>
          <a:xfrm>
            <a:off x="1039500" y="1911733"/>
            <a:ext cx="10316400" cy="42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1391705" y="2440767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"/>
          </p:nvPr>
        </p:nvSpPr>
        <p:spPr>
          <a:xfrm>
            <a:off x="1412305" y="285371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2"/>
          </p:nvPr>
        </p:nvSpPr>
        <p:spPr>
          <a:xfrm>
            <a:off x="1391705" y="43744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3"/>
          </p:nvPr>
        </p:nvSpPr>
        <p:spPr>
          <a:xfrm>
            <a:off x="1412305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title" idx="4"/>
          </p:nvPr>
        </p:nvSpPr>
        <p:spPr>
          <a:xfrm>
            <a:off x="4841813" y="24407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5"/>
          </p:nvPr>
        </p:nvSpPr>
        <p:spPr>
          <a:xfrm>
            <a:off x="4852013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 idx="6"/>
          </p:nvPr>
        </p:nvSpPr>
        <p:spPr>
          <a:xfrm>
            <a:off x="4841813" y="43744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7"/>
          </p:nvPr>
        </p:nvSpPr>
        <p:spPr>
          <a:xfrm>
            <a:off x="4852013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8"/>
          </p:nvPr>
        </p:nvSpPr>
        <p:spPr>
          <a:xfrm>
            <a:off x="8286836" y="24407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9"/>
          </p:nvPr>
        </p:nvSpPr>
        <p:spPr>
          <a:xfrm>
            <a:off x="8292836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13"/>
          </p:nvPr>
        </p:nvSpPr>
        <p:spPr>
          <a:xfrm>
            <a:off x="8286836" y="43744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14"/>
          </p:nvPr>
        </p:nvSpPr>
        <p:spPr>
          <a:xfrm>
            <a:off x="8292836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title" idx="15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7904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95096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95096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 flipH="1">
            <a:off x="9338833" y="33729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1" name="Google Shape;261;p35"/>
          <p:cNvSpPr/>
          <p:nvPr/>
        </p:nvSpPr>
        <p:spPr>
          <a:xfrm flipH="1">
            <a:off x="9592833" y="3538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2"/>
          </p:nvPr>
        </p:nvSpPr>
        <p:spPr>
          <a:xfrm>
            <a:off x="356047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3"/>
          </p:nvPr>
        </p:nvSpPr>
        <p:spPr>
          <a:xfrm>
            <a:off x="356047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 idx="4"/>
          </p:nvPr>
        </p:nvSpPr>
        <p:spPr>
          <a:xfrm>
            <a:off x="6169988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5"/>
          </p:nvPr>
        </p:nvSpPr>
        <p:spPr>
          <a:xfrm>
            <a:off x="6169988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6"/>
          </p:nvPr>
        </p:nvSpPr>
        <p:spPr>
          <a:xfrm>
            <a:off x="8779499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7"/>
          </p:nvPr>
        </p:nvSpPr>
        <p:spPr>
          <a:xfrm>
            <a:off x="8779499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title" idx="8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228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5680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 rot="10800000">
            <a:off x="9210567" y="-10780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 rot="10800000">
            <a:off x="9290567" y="-1205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0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5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769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 rot="10800000">
            <a:off x="-3327000" y="-1180533"/>
            <a:ext cx="5757200" cy="2950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3973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2"/>
          </p:nvPr>
        </p:nvSpPr>
        <p:spPr>
          <a:xfrm>
            <a:off x="1712908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"/>
          </p:nvPr>
        </p:nvSpPr>
        <p:spPr>
          <a:xfrm>
            <a:off x="1254108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3"/>
          </p:nvPr>
        </p:nvSpPr>
        <p:spPr>
          <a:xfrm>
            <a:off x="8932692" y="4343300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subTitle" idx="4"/>
          </p:nvPr>
        </p:nvSpPr>
        <p:spPr>
          <a:xfrm>
            <a:off x="8473892" y="4693476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title" idx="5"/>
          </p:nvPr>
        </p:nvSpPr>
        <p:spPr>
          <a:xfrm>
            <a:off x="5320029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6"/>
          </p:nvPr>
        </p:nvSpPr>
        <p:spPr>
          <a:xfrm>
            <a:off x="4861229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729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8" name="Google Shape;288;p39"/>
          <p:cNvSpPr/>
          <p:nvPr/>
        </p:nvSpPr>
        <p:spPr>
          <a:xfrm rot="10800000" flipH="1">
            <a:off x="-383667" y="-151700"/>
            <a:ext cx="3971600" cy="411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9"/>
          <p:cNvSpPr/>
          <p:nvPr/>
        </p:nvSpPr>
        <p:spPr>
          <a:xfrm>
            <a:off x="6678633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8988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 flipH="1">
            <a:off x="5944916" y="-1257300"/>
            <a:ext cx="11000800" cy="10666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4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40"/>
          <p:cNvSpPr/>
          <p:nvPr/>
        </p:nvSpPr>
        <p:spPr>
          <a:xfrm>
            <a:off x="7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40"/>
          <p:cNvSpPr/>
          <p:nvPr/>
        </p:nvSpPr>
        <p:spPr>
          <a:xfrm>
            <a:off x="81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1"/>
          </p:nvPr>
        </p:nvSpPr>
        <p:spPr>
          <a:xfrm>
            <a:off x="871599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2"/>
          </p:nvPr>
        </p:nvSpPr>
        <p:spPr>
          <a:xfrm>
            <a:off x="4586232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3"/>
          </p:nvPr>
        </p:nvSpPr>
        <p:spPr>
          <a:xfrm>
            <a:off x="8271601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hasCustomPrompt="1"/>
          </p:nvPr>
        </p:nvSpPr>
        <p:spPr>
          <a:xfrm>
            <a:off x="784399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 hasCustomPrompt="1"/>
          </p:nvPr>
        </p:nvSpPr>
        <p:spPr>
          <a:xfrm>
            <a:off x="4484400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5" hasCustomPrompt="1"/>
          </p:nvPr>
        </p:nvSpPr>
        <p:spPr>
          <a:xfrm>
            <a:off x="8184401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 flipH="1">
            <a:off x="9559600" y="31892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 rot="10800000" flipH="1">
            <a:off x="-1016567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 rot="10800000" flipH="1">
            <a:off x="-2241867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86063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subTitle" idx="1"/>
          </p:nvPr>
        </p:nvSpPr>
        <p:spPr>
          <a:xfrm>
            <a:off x="951000" y="1686172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hasCustomPrompt="1"/>
          </p:nvPr>
        </p:nvSpPr>
        <p:spPr>
          <a:xfrm>
            <a:off x="950969" y="853095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1"/>
          <p:cNvSpPr txBox="1">
            <a:spLocks noGrp="1"/>
          </p:cNvSpPr>
          <p:nvPr>
            <p:ph type="subTitle" idx="2"/>
          </p:nvPr>
        </p:nvSpPr>
        <p:spPr>
          <a:xfrm>
            <a:off x="951000" y="3602539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3" hasCustomPrompt="1"/>
          </p:nvPr>
        </p:nvSpPr>
        <p:spPr>
          <a:xfrm>
            <a:off x="950969" y="2769461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4"/>
          </p:nvPr>
        </p:nvSpPr>
        <p:spPr>
          <a:xfrm>
            <a:off x="951000" y="5518905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title" idx="5" hasCustomPrompt="1"/>
          </p:nvPr>
        </p:nvSpPr>
        <p:spPr>
          <a:xfrm>
            <a:off x="950969" y="4685828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1"/>
          <p:cNvSpPr/>
          <p:nvPr/>
        </p:nvSpPr>
        <p:spPr>
          <a:xfrm rot="10800000">
            <a:off x="7884867" y="-548500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41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41"/>
          <p:cNvSpPr/>
          <p:nvPr/>
        </p:nvSpPr>
        <p:spPr>
          <a:xfrm flipH="1">
            <a:off x="-1232133" y="5330600"/>
            <a:ext cx="4439600" cy="2082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5427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8" name="Google Shape;318;p42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2"/>
          </p:nvPr>
        </p:nvSpPr>
        <p:spPr>
          <a:xfrm>
            <a:off x="1237400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1011800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3"/>
          </p:nvPr>
        </p:nvSpPr>
        <p:spPr>
          <a:xfrm>
            <a:off x="8915769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subTitle" idx="4"/>
          </p:nvPr>
        </p:nvSpPr>
        <p:spPr>
          <a:xfrm>
            <a:off x="8690163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title" idx="5"/>
          </p:nvPr>
        </p:nvSpPr>
        <p:spPr>
          <a:xfrm>
            <a:off x="5086835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6"/>
          </p:nvPr>
        </p:nvSpPr>
        <p:spPr>
          <a:xfrm>
            <a:off x="4861228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 idx="7" hasCustomPrompt="1"/>
          </p:nvPr>
        </p:nvSpPr>
        <p:spPr>
          <a:xfrm>
            <a:off x="5342017" y="3330500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 idx="8" hasCustomPrompt="1"/>
          </p:nvPr>
        </p:nvSpPr>
        <p:spPr>
          <a:xfrm>
            <a:off x="1489800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 idx="9" hasCustomPrompt="1"/>
          </p:nvPr>
        </p:nvSpPr>
        <p:spPr>
          <a:xfrm>
            <a:off x="9168151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380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5554133" y="3760568"/>
            <a:ext cx="107696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1" name="Google Shape;331;p43"/>
          <p:cNvSpPr/>
          <p:nvPr/>
        </p:nvSpPr>
        <p:spPr>
          <a:xfrm rot="10800000">
            <a:off x="-1342033" y="-392933"/>
            <a:ext cx="53724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951000" y="896984"/>
            <a:ext cx="102900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6667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4091000" y="2839364"/>
            <a:ext cx="4010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34" name="Google Shape;334;p43"/>
          <p:cNvSpPr txBox="1"/>
          <p:nvPr/>
        </p:nvSpPr>
        <p:spPr>
          <a:xfrm>
            <a:off x="3311400" y="4523533"/>
            <a:ext cx="5569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icons, infographics &amp; images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467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2"/>
          </p:nvPr>
        </p:nvSpPr>
        <p:spPr>
          <a:xfrm>
            <a:off x="4092233" y="2457500"/>
            <a:ext cx="40100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337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bg>
      <p:bgPr>
        <a:solidFill>
          <a:schemeClr val="accent5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8" name="Google Shape;338;p44"/>
          <p:cNvSpPr/>
          <p:nvPr/>
        </p:nvSpPr>
        <p:spPr>
          <a:xfrm flipH="1">
            <a:off x="9884933" y="33094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1232733" y="-1805433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 rot="10800000" flipH="1">
            <a:off x="-2662300" y="-26475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44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4433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898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solidFill>
          <a:schemeClr val="accent5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6096000" y="2316900"/>
            <a:ext cx="48488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 idx="2" hasCustomPrompt="1"/>
          </p:nvPr>
        </p:nvSpPr>
        <p:spPr>
          <a:xfrm>
            <a:off x="6868233" y="566357"/>
            <a:ext cx="4076400" cy="19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>
            <a:off x="7156633" y="4427067"/>
            <a:ext cx="3788000" cy="1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346" name="Google Shape;346;p45"/>
          <p:cNvCxnSpPr/>
          <p:nvPr/>
        </p:nvCxnSpPr>
        <p:spPr>
          <a:xfrm flipH="1">
            <a:off x="37522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5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6036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1_Title and text 9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950967" y="3130467"/>
            <a:ext cx="6588800" cy="3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950967" y="1414700"/>
            <a:ext cx="69584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1" name="Google Shape;351;p46"/>
          <p:cNvSpPr/>
          <p:nvPr/>
        </p:nvSpPr>
        <p:spPr>
          <a:xfrm rot="5400000">
            <a:off x="-1014683" y="-1054016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-1141683" y="-1346116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3" name="Google Shape;353;p46"/>
          <p:cNvSpPr/>
          <p:nvPr/>
        </p:nvSpPr>
        <p:spPr>
          <a:xfrm rot="-5400000">
            <a:off x="3862467" y="384000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280867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solidFill>
          <a:schemeClr val="accent5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/>
          <p:nvPr/>
        </p:nvSpPr>
        <p:spPr>
          <a:xfrm rot="5400000">
            <a:off x="-85900" y="85800"/>
            <a:ext cx="5657600" cy="548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47"/>
          <p:cNvSpPr/>
          <p:nvPr/>
        </p:nvSpPr>
        <p:spPr>
          <a:xfrm rot="-5400000" flipH="1">
            <a:off x="6588933" y="35367"/>
            <a:ext cx="5819600" cy="5636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47"/>
          <p:cNvSpPr txBox="1">
            <a:spLocks noGrp="1"/>
          </p:cNvSpPr>
          <p:nvPr>
            <p:ph type="ctrTitle"/>
          </p:nvPr>
        </p:nvSpPr>
        <p:spPr>
          <a:xfrm>
            <a:off x="2254400" y="2276300"/>
            <a:ext cx="7683200" cy="1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subTitle" idx="1"/>
          </p:nvPr>
        </p:nvSpPr>
        <p:spPr>
          <a:xfrm>
            <a:off x="1908233" y="4445733"/>
            <a:ext cx="8375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2982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solidFill>
          <a:schemeClr val="accent5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4" name="Google Shape;364;p48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36883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bg>
      <p:bgPr>
        <a:solidFill>
          <a:schemeClr val="accent5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/>
          <p:nvPr/>
        </p:nvSpPr>
        <p:spPr>
          <a:xfrm rot="-5400000">
            <a:off x="6981400" y="1724733"/>
            <a:ext cx="5233200" cy="5188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49"/>
          <p:cNvSpPr/>
          <p:nvPr/>
        </p:nvSpPr>
        <p:spPr>
          <a:xfrm rot="10800000" flipH="1">
            <a:off x="50500" y="200"/>
            <a:ext cx="12141600" cy="59596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49"/>
          <p:cNvSpPr/>
          <p:nvPr/>
        </p:nvSpPr>
        <p:spPr>
          <a:xfrm flipH="1">
            <a:off x="4774400" y="1849700"/>
            <a:ext cx="12739200" cy="64796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49"/>
          <p:cNvSpPr txBox="1">
            <a:spLocks noGrp="1"/>
          </p:cNvSpPr>
          <p:nvPr>
            <p:ph type="ctrTitle"/>
          </p:nvPr>
        </p:nvSpPr>
        <p:spPr>
          <a:xfrm>
            <a:off x="1089100" y="1642733"/>
            <a:ext cx="7683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subTitle" idx="1"/>
          </p:nvPr>
        </p:nvSpPr>
        <p:spPr>
          <a:xfrm>
            <a:off x="1089100" y="2497833"/>
            <a:ext cx="7683200" cy="20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969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5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50"/>
          <p:cNvSpPr/>
          <p:nvPr/>
        </p:nvSpPr>
        <p:spPr>
          <a:xfrm>
            <a:off x="5749867" y="4892367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6096000" y="4972767"/>
            <a:ext cx="51452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5" name="Google Shape;375;p50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76" name="Google Shape;376;p50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942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solidFill>
          <a:schemeClr val="accent5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51"/>
          <p:cNvSpPr/>
          <p:nvPr/>
        </p:nvSpPr>
        <p:spPr>
          <a:xfrm>
            <a:off x="-100733" y="617733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51"/>
          <p:cNvSpPr/>
          <p:nvPr/>
        </p:nvSpPr>
        <p:spPr>
          <a:xfrm rot="10800000">
            <a:off x="87072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 rot="10800000">
            <a:off x="8999367" y="-9461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514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0912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bg>
      <p:bgPr>
        <a:solidFill>
          <a:schemeClr val="accent5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1759432" y="2681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1"/>
          </p:nvPr>
        </p:nvSpPr>
        <p:spPr>
          <a:xfrm>
            <a:off x="1759435" y="30487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idx="2"/>
          </p:nvPr>
        </p:nvSpPr>
        <p:spPr>
          <a:xfrm>
            <a:off x="6241864" y="26817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3"/>
          </p:nvPr>
        </p:nvSpPr>
        <p:spPr>
          <a:xfrm>
            <a:off x="6241835" y="30467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4"/>
          </p:nvPr>
        </p:nvSpPr>
        <p:spPr>
          <a:xfrm>
            <a:off x="3214599" y="43579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ubTitle" idx="5"/>
          </p:nvPr>
        </p:nvSpPr>
        <p:spPr>
          <a:xfrm>
            <a:off x="3214601" y="47251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6"/>
          </p:nvPr>
        </p:nvSpPr>
        <p:spPr>
          <a:xfrm>
            <a:off x="7697031" y="43581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subTitle" idx="7"/>
          </p:nvPr>
        </p:nvSpPr>
        <p:spPr>
          <a:xfrm>
            <a:off x="7697000" y="47231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2" name="Google Shape;392;p52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52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6" name="Google Shape;396;p52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97" name="Google Shape;397;p52"/>
          <p:cNvSpPr txBox="1">
            <a:spLocks noGrp="1"/>
          </p:cNvSpPr>
          <p:nvPr>
            <p:ph type="title" idx="8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5270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1"/>
          </p:nvPr>
        </p:nvSpPr>
        <p:spPr>
          <a:xfrm>
            <a:off x="2323567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subTitle" idx="2"/>
          </p:nvPr>
        </p:nvSpPr>
        <p:spPr>
          <a:xfrm>
            <a:off x="6695693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2" name="Google Shape;402;p53"/>
          <p:cNvSpPr txBox="1">
            <a:spLocks noGrp="1"/>
          </p:cNvSpPr>
          <p:nvPr>
            <p:ph type="title" idx="3"/>
          </p:nvPr>
        </p:nvSpPr>
        <p:spPr>
          <a:xfrm>
            <a:off x="2487117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title" idx="4"/>
          </p:nvPr>
        </p:nvSpPr>
        <p:spPr>
          <a:xfrm>
            <a:off x="6859283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4" name="Google Shape;404;p53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53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63657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bg>
      <p:bgPr>
        <a:solidFill>
          <a:schemeClr val="accent5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 rot="10800000">
            <a:off x="7855800" y="-516133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4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1149933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subTitle" idx="1"/>
          </p:nvPr>
        </p:nvSpPr>
        <p:spPr>
          <a:xfrm>
            <a:off x="565933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title" idx="2"/>
          </p:nvPr>
        </p:nvSpPr>
        <p:spPr>
          <a:xfrm>
            <a:off x="8701007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subTitle" idx="3"/>
          </p:nvPr>
        </p:nvSpPr>
        <p:spPr>
          <a:xfrm>
            <a:off x="8117001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title" idx="4"/>
          </p:nvPr>
        </p:nvSpPr>
        <p:spPr>
          <a:xfrm>
            <a:off x="4920200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subTitle" idx="5"/>
          </p:nvPr>
        </p:nvSpPr>
        <p:spPr>
          <a:xfrm>
            <a:off x="4336197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886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4450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-2368867" y="36015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025776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0559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2763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5099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61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94767" y="173933"/>
            <a:ext cx="6518800" cy="65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" name="Google Shape;10;p2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49500" y="2226951"/>
            <a:ext cx="7863200" cy="18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449500" y="3996651"/>
            <a:ext cx="7863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5166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1840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25784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07239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6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558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94020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44269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6862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311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928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2166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859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14252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834067" y="4024833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969900" y="-39000"/>
            <a:ext cx="11400733" cy="6183767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49500" y="3286200"/>
            <a:ext cx="78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949500" y="1117800"/>
            <a:ext cx="78852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05044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06143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694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10800000">
            <a:off x="-26500" y="-25767"/>
            <a:ext cx="12270800" cy="6883600"/>
          </a:xfrm>
          <a:prstGeom prst="triangle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1867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2132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2326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15199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647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1558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27706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17497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19340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9587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00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4795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8902800" y="-12067"/>
            <a:ext cx="6882000" cy="68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950964" y="-105400"/>
            <a:ext cx="11721467" cy="6250167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459017" y="1037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458967" y="2202016"/>
            <a:ext cx="59308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458967" y="4511767"/>
            <a:ext cx="7729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6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2978918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51505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971139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862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59272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94767" y="173933"/>
            <a:ext cx="6518800" cy="65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" name="Google Shape;10;p2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49500" y="2226951"/>
            <a:ext cx="7863200" cy="18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449500" y="3996651"/>
            <a:ext cx="7863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12929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7720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40839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43330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6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9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accent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0800000" flipH="1">
            <a:off x="-3186800" y="-136633"/>
            <a:ext cx="18516000" cy="87632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3"/>
          <p:cNvSpPr/>
          <p:nvPr/>
        </p:nvSpPr>
        <p:spPr>
          <a:xfrm>
            <a:off x="-7015935" y="2060167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245700" y="4177695"/>
            <a:ext cx="5700400" cy="1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301600" y="463367"/>
            <a:ext cx="7588800" cy="35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9225833" y="-984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 rot="10800000">
            <a:off x="9416333" y="-10603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152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66165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85656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573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30948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84319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644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42423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834067" y="4024833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969900" y="-39000"/>
            <a:ext cx="11400733" cy="6183767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49500" y="3286200"/>
            <a:ext cx="78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949500" y="1117800"/>
            <a:ext cx="78852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73792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37870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9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5000" y="796567"/>
            <a:ext cx="1052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5000" y="1739833"/>
            <a:ext cx="1052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2289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61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5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583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6627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16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443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8917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FF01D-CC95-DBC8-C5C7-3CCD37056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500" y="2028168"/>
            <a:ext cx="7863200" cy="1856800"/>
          </a:xfrm>
        </p:spPr>
        <p:txBody>
          <a:bodyPr/>
          <a:lstStyle/>
          <a:p>
            <a:r>
              <a:rPr lang="es-ES" sz="5800">
                <a:latin typeface="Agency FB" panose="020B0503020202020204" pitchFamily="34" charset="0"/>
                <a:ea typeface="Yu Gothic UI Light" panose="020B0300000000000000" pitchFamily="34" charset="-128"/>
              </a:rPr>
              <a:t>Estudio de gRPC como tecnología para implementar llamadas a procedimientos remotos</a:t>
            </a:r>
            <a:endParaRPr lang="es-ES" sz="5800">
              <a:latin typeface="Agency FB" panose="020B05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5A52A2-9160-8E60-7679-0707DEB27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500" y="4026468"/>
            <a:ext cx="7863200" cy="18568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Pelayo Iglesias Manzano – UO266600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César Llano Rodríguez – UO289969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Pelayo Calleja Villafañe – UO292393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Martín Braña </a:t>
            </a:r>
            <a:r>
              <a:rPr lang="es-ES" sz="1800" kern="100" err="1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Peralvo</a:t>
            </a: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– UO276268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66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BB84-BE38-4055-BF1A-033F8CD3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49C3F-3F77-A347-5DCC-7D20F9B7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67" y="2247090"/>
            <a:ext cx="6756800" cy="1258591"/>
          </a:xfrm>
        </p:spPr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Arquitectura de </a:t>
            </a:r>
            <a:r>
              <a:rPr lang="es-ES" err="1">
                <a:latin typeface="Agency FB" panose="020B0503020202020204" pitchFamily="34" charset="0"/>
              </a:rPr>
              <a:t>gRPC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BCD639A-8FDD-63E5-D3F1-FE00FA0FE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976" y="3602089"/>
            <a:ext cx="5965607" cy="1258591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>
                <a:latin typeface="Agency FB" panose="020B0503020202020204" pitchFamily="34" charset="0"/>
              </a:rPr>
              <a:t>Componentes principales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err="1">
                <a:latin typeface="Agency FB" panose="020B0503020202020204" pitchFamily="34" charset="0"/>
              </a:rPr>
              <a:t>Protocol</a:t>
            </a:r>
            <a:r>
              <a:rPr lang="es-ES">
                <a:latin typeface="Agency FB" panose="020B0503020202020204" pitchFamily="34" charset="0"/>
              </a:rPr>
              <a:t> Buffers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>
                <a:latin typeface="Agency FB" panose="020B0503020202020204" pitchFamily="34" charset="0"/>
              </a:rPr>
              <a:t>Flujo de una llamada gRPC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>
                <a:latin typeface="Agency FB" panose="020B0503020202020204" pitchFamily="34" charset="0"/>
              </a:rPr>
              <a:t>Tipos de llamadas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BDE3E4A-B8C3-26D6-E112-E97FE5488CA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2714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28CB9-28D2-B50B-3BB8-05F334FF3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710C4-2D93-26CB-9216-5A63E929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Componentes Principales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142602-8489-2CC1-D9A0-F12DB70A6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Los componentes principales de la arquitectura </a:t>
            </a:r>
            <a:r>
              <a:rPr lang="es-ES" sz="2000" err="1">
                <a:latin typeface="Agency FB" panose="020B0503020202020204" pitchFamily="34" charset="0"/>
                <a:ea typeface="Aptos" panose="020B0004020202020204" pitchFamily="34" charset="0"/>
              </a:rPr>
              <a:t>gRPC</a:t>
            </a: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 son:</a:t>
            </a:r>
            <a:endParaRPr lang="es-ES" sz="2000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Cliente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Servidor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STUB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Service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Definition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7B37A-47A6-1A36-074D-E836D2DF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61" y="2323322"/>
            <a:ext cx="5349096" cy="33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84C83-C408-7561-0FA9-D26F2EC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err="1">
                <a:latin typeface="Agency FB" panose="020B0503020202020204" pitchFamily="34" charset="0"/>
              </a:rPr>
              <a:t>Protocol</a:t>
            </a:r>
            <a:r>
              <a:rPr lang="es-ES" sz="4400">
                <a:latin typeface="Agency FB" panose="020B0503020202020204" pitchFamily="34" charset="0"/>
              </a:rPr>
              <a:t> Buffers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D09DFE-2CD9-D9AE-6CF5-081D07D8C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Es un formato de serialización de datos desarrollado por Google para estructurar y serializar datos de manera eficiente. Se utiliza principalmente para la comunicación entre sistemas distribuidos, como en el caso de gRPC.</a:t>
            </a:r>
          </a:p>
          <a:p>
            <a:endParaRPr lang="es-ES">
              <a:latin typeface="Agency FB" panose="020B0503020202020204" pitchFamily="34" charset="0"/>
            </a:endParaRPr>
          </a:p>
          <a:p>
            <a:r>
              <a:rPr lang="es-ES">
                <a:latin typeface="Agency FB" panose="020B0503020202020204" pitchFamily="34" charset="0"/>
              </a:rPr>
              <a:t>Los datos se definen utilizando un </a:t>
            </a:r>
            <a:r>
              <a:rPr lang="es-ES" sz="2000">
                <a:latin typeface="Agency FB" panose="020B0503020202020204" pitchFamily="34" charset="0"/>
              </a:rPr>
              <a:t>lenguaje</a:t>
            </a:r>
            <a:r>
              <a:rPr lang="es-ES">
                <a:latin typeface="Agency FB" panose="020B0503020202020204" pitchFamily="34" charset="0"/>
              </a:rPr>
              <a:t> de esquema simple y legible llamado “</a:t>
            </a:r>
            <a:r>
              <a:rPr lang="es-ES" err="1">
                <a:latin typeface="Agency FB" panose="020B0503020202020204" pitchFamily="34" charset="0"/>
              </a:rPr>
              <a:t>Protocol</a:t>
            </a:r>
            <a:r>
              <a:rPr lang="es-ES">
                <a:latin typeface="Agency FB" panose="020B0503020202020204" pitchFamily="34" charset="0"/>
              </a:rPr>
              <a:t> Buffers </a:t>
            </a:r>
            <a:r>
              <a:rPr lang="es-ES" err="1">
                <a:latin typeface="Agency FB" panose="020B0503020202020204" pitchFamily="34" charset="0"/>
              </a:rPr>
              <a:t>Language</a:t>
            </a:r>
            <a:r>
              <a:rPr lang="es-ES">
                <a:latin typeface="Agency FB" panose="020B0503020202020204" pitchFamily="34" charset="0"/>
              </a:rPr>
              <a:t>” o “proto”. En este esquema, se defines las estructuras de datos que se van a serializar, incluyendo los tipos de datos y sus nombres. 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D24B7DA4-865E-B628-1721-D87D12C09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53" y="4417545"/>
            <a:ext cx="6536247" cy="18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8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DF5A-FFE8-5EBF-A706-9AE1808E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CEF87-1725-262D-005F-E64383A2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Flujo de una llamada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7F242-8C79-81AF-DA9C-3F77E7992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El flujo de una llamada se divide en :</a:t>
            </a:r>
            <a:endParaRPr lang="es-ES" sz="2000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Definición del contrato de servicio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Generación del código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gRPC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Implementación del servidor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Creación del </a:t>
            </a:r>
            <a:r>
              <a:rPr lang="es-ES" sz="2000" b="1" err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stub</a:t>
            </a: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 del cliente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51620F-1630-7310-F168-31620369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2341367"/>
            <a:ext cx="5912209" cy="29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20AB-7C61-2227-3773-49528869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F2FE7-B58C-8F02-92A4-888119DD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Tipos de llamadas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6C044C-E86F-18D5-2578-F060753CA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Hay 4 tipos de llamadas:</a:t>
            </a:r>
            <a:endParaRPr lang="es-ES" sz="2000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 err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Unary</a:t>
            </a: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Server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Client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Bidirectional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6" name="Imagen 5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53669514-A201-2DD9-CB48-D2FEBEFC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50" y="2061411"/>
            <a:ext cx="5229572" cy="34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2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9668-E94A-6B0F-7827-6DA87A89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6AB4E2E3-525D-6CE5-9936-093BB095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16" y="2393009"/>
            <a:ext cx="6756800" cy="1122400"/>
          </a:xfrm>
        </p:spPr>
        <p:txBody>
          <a:bodyPr/>
          <a:lstStyle/>
          <a:p>
            <a:pPr algn="ctr"/>
            <a:r>
              <a:rPr lang="es-ES" dirty="0">
                <a:latin typeface="Agency FB" panose="020B0503020202020204" pitchFamily="34" charset="0"/>
              </a:rPr>
              <a:t>Ventajas y desventajas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97A6282A-E6CD-BFD8-FAFD-A8D01433F60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461B18A4-5070-C251-1AD7-1CB5C8878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967" y="3640999"/>
            <a:ext cx="6756800" cy="2064341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 panose="020B0503020202020204" pitchFamily="34" charset="0"/>
              </a:rPr>
              <a:t>Ventajas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 panose="020B0503020202020204" pitchFamily="34" charset="0"/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235208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F2A8A-6D02-3ABC-5FB1-685582AB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679DF-0D29-1C39-D026-5F1D1262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00" y="825880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CB8727-2012-3642-DC6F-EC1B03FA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546" y="2021826"/>
            <a:ext cx="7927200" cy="3467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Rendimiento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Mejora en el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Est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rategia API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First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Interoperabilidad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Seguridad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7A72C722-CC09-1B8D-C1AD-829218B8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43" y="1896670"/>
            <a:ext cx="38004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A58E-1421-D8BD-AC15-F8E7933D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4596D-29EF-4AA8-A4F5-50D4F1CA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00" y="8034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Desventajas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B26F-B552-BD3A-9E18-2EDBF3180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008" y="1823620"/>
            <a:ext cx="7927200" cy="3467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Legibilidad por parte del usuario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Limitación con navegadores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 marL="139700" indent="0">
              <a:buNone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 marL="139700" indent="0">
              <a:buNone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314E5-6E82-1272-67C9-FC541ACA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132" y="1719861"/>
            <a:ext cx="4081542" cy="36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353A971-AAEA-2C83-7942-071B4F5F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95" y="2306600"/>
            <a:ext cx="6756800" cy="1122400"/>
          </a:xfrm>
        </p:spPr>
        <p:txBody>
          <a:bodyPr/>
          <a:lstStyle/>
          <a:p>
            <a:pPr algn="ctr"/>
            <a:r>
              <a:rPr lang="es-ES">
                <a:latin typeface="Agency FB" panose="020B0503020202020204" pitchFamily="34" charset="0"/>
              </a:rPr>
              <a:t>Casos de Uso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195699F-651A-498B-A6B6-2B8BDC317C0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05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AA07A1EE-6F8C-C286-DA32-60B86FA42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703" y="3553450"/>
            <a:ext cx="6756800" cy="2064341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Microservicios y Cloud-Native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Comunicación eficiente entre servicios internos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Aplicaciones en tiempo real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Empresas y Tecnologías que usan gRPC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Interoperabilidad entre lenguajes</a:t>
            </a:r>
          </a:p>
        </p:txBody>
      </p:sp>
    </p:spTree>
    <p:extLst>
      <p:ext uri="{BB962C8B-B14F-4D97-AF65-F5344CB8AC3E}">
        <p14:creationId xmlns:p14="http://schemas.microsoft.com/office/powerpoint/2010/main" val="109818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4B82C-1B9B-8B22-3126-FAEBBD30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1" y="849518"/>
            <a:ext cx="4951403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Microservicios y Cloud-Native</a:t>
            </a:r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33D7CC7C-307E-6E17-D2A2-CA4BB0E7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03" y="1790163"/>
            <a:ext cx="4576718" cy="2711208"/>
          </a:xfrm>
          <a:prstGeom prst="rect">
            <a:avLst/>
          </a:prstGeom>
        </p:spPr>
      </p:pic>
      <p:pic>
        <p:nvPicPr>
          <p:cNvPr id="1030" name="Picture 6" descr="Kubernetes Logo and symbol, meaning, history, PNG, brand">
            <a:extLst>
              <a:ext uri="{FF2B5EF4-FFF2-40B4-BE49-F238E27FC236}">
                <a16:creationId xmlns:a16="http://schemas.microsoft.com/office/drawing/2014/main" id="{3F22674B-6D58-2661-390B-731C6165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03" y="3429000"/>
            <a:ext cx="2514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ker full logo transparent PNG - StickPNG">
            <a:extLst>
              <a:ext uri="{FF2B5EF4-FFF2-40B4-BE49-F238E27FC236}">
                <a16:creationId xmlns:a16="http://schemas.microsoft.com/office/drawing/2014/main" id="{3E3BC430-2FAA-31D2-1522-26480A96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01" y="4031828"/>
            <a:ext cx="15335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221268-3C4E-74FB-0B45-104F014157CF}"/>
              </a:ext>
            </a:extLst>
          </p:cNvPr>
          <p:cNvSpPr txBox="1"/>
          <p:nvPr/>
        </p:nvSpPr>
        <p:spPr>
          <a:xfrm>
            <a:off x="656822" y="2317968"/>
            <a:ext cx="4951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Ideal para la comunicación de microservicios desplegados en Docker, </a:t>
            </a:r>
            <a:r>
              <a:rPr lang="es-ES" sz="2000" err="1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Kubernetes</a:t>
            </a: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, etc.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Baja latencia gracias a HTTP/2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Compatible con diferentes lenguajes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216584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B6EB-3886-D665-EB7F-92CEC07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>
                <a:latin typeface="Agency FB" panose="020B0503020202020204" pitchFamily="34" charset="0"/>
              </a:rPr>
              <a:t>Tabla de contenidos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0C449F4-E513-3065-4DAB-8E852509E5B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A3DA9E2-BE73-915C-D5C3-C47844CF203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05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C733689-9C33-40B1-3010-246D16C9A830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1B249B8-2E8E-B0FB-06A0-8DD34657D4E9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4C087DF5-286E-F680-5704-40B6CAF725DE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06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9B127535-C7C2-56C4-7E9F-01D8557BE3C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F15B492F-F527-A60F-FF3D-A49E9126393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Fundamentos del RPC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ACF63B0F-8492-9338-E731-D593CA1E05F2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1051566" y="4670697"/>
            <a:ext cx="3286969" cy="513600"/>
          </a:xfrm>
        </p:spPr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Ventajas y desventajas</a:t>
            </a:r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FD809AF0-388F-44E4-1511-791E951A7134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Casos de uso</a:t>
            </a:r>
          </a:p>
        </p:txBody>
      </p:sp>
      <p:sp>
        <p:nvSpPr>
          <p:cNvPr id="18" name="Subtítulo 17">
            <a:extLst>
              <a:ext uri="{FF2B5EF4-FFF2-40B4-BE49-F238E27FC236}">
                <a16:creationId xmlns:a16="http://schemas.microsoft.com/office/drawing/2014/main" id="{B29C6FD7-96C7-A1BD-AB37-E4ABD94A276C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¿Qué es gRPC?</a:t>
            </a:r>
          </a:p>
        </p:txBody>
      </p:sp>
      <p:sp>
        <p:nvSpPr>
          <p:cNvPr id="19" name="Subtítulo 18">
            <a:extLst>
              <a:ext uri="{FF2B5EF4-FFF2-40B4-BE49-F238E27FC236}">
                <a16:creationId xmlns:a16="http://schemas.microsoft.com/office/drawing/2014/main" id="{DAC0D772-CFE9-4A36-2309-303852BEF677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Comparativa</a:t>
            </a:r>
          </a:p>
        </p:txBody>
      </p:sp>
      <p:sp>
        <p:nvSpPr>
          <p:cNvPr id="20" name="Subtítulo 19">
            <a:extLst>
              <a:ext uri="{FF2B5EF4-FFF2-40B4-BE49-F238E27FC236}">
                <a16:creationId xmlns:a16="http://schemas.microsoft.com/office/drawing/2014/main" id="{0BBF98F6-2A9B-7EEE-7BFC-055193EDFD24}"/>
              </a:ext>
            </a:extLst>
          </p:cNvPr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Arquitectura de gRPC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093874A-B0F2-7C80-354A-5B3FDB76FA3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713700" y="2003333"/>
            <a:ext cx="299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7590126-F391-A577-8A4E-1FD6FA143E2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191967" y="2003333"/>
            <a:ext cx="29906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337E51C-C7A2-701B-6B72-C1CA707F3E5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70233" y="2003333"/>
            <a:ext cx="35217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D6C21A1D-6ACB-3811-ED5C-644DBEF43BE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1713700" y="4213900"/>
            <a:ext cx="29650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612E90D-1894-FD07-055A-1D29DE8DA27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166333" y="4213900"/>
            <a:ext cx="3016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F0501A4-FEC9-2AC4-0B5F-4B9D80CF685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-194553" y="4213900"/>
            <a:ext cx="14206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14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D4F9C-20A2-794B-2700-EBE65E15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8042332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Comunicación eficiente entre servicios internos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9FC9D9-6201-AB97-60B6-AF50F9DD6DB3}"/>
              </a:ext>
            </a:extLst>
          </p:cNvPr>
          <p:cNvSpPr txBox="1"/>
          <p:nvPr/>
        </p:nvSpPr>
        <p:spPr>
          <a:xfrm>
            <a:off x="1056068" y="1854558"/>
            <a:ext cx="4430332" cy="289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Utilizado por diferentes empresas para la comunicación interna entre componentes de sus sistemas.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endParaRPr lang="es-ES" sz="2000">
              <a:solidFill>
                <a:schemeClr val="dk1"/>
              </a:solidFill>
              <a:latin typeface="Agency FB" panose="020B0503020202020204" pitchFamily="34" charset="0"/>
            </a:endParaRPr>
          </a:p>
          <a:p>
            <a:pPr marL="139700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A diferencia de REST: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Reduce el tamaño de los mensajes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Reduce la sobrecarga de la red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Reemplaza el uso de REST + JSON</a:t>
            </a:r>
          </a:p>
        </p:txBody>
      </p:sp>
      <p:pic>
        <p:nvPicPr>
          <p:cNvPr id="2050" name="Picture 2" descr="Comparison of Protobuf/JSON payload sizes on non-compressed GET requests">
            <a:extLst>
              <a:ext uri="{FF2B5EF4-FFF2-40B4-BE49-F238E27FC236}">
                <a16:creationId xmlns:a16="http://schemas.microsoft.com/office/drawing/2014/main" id="{1EBFBCCE-8FC4-285D-AFF3-EA74E84B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075" y="2381250"/>
            <a:ext cx="544285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16FC24-1A30-9D02-9FB2-3B887BEAA036}"/>
              </a:ext>
            </a:extLst>
          </p:cNvPr>
          <p:cNvSpPr txBox="1"/>
          <p:nvPr/>
        </p:nvSpPr>
        <p:spPr>
          <a:xfrm>
            <a:off x="5922441" y="2083400"/>
            <a:ext cx="4984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dk1"/>
                </a:solidFill>
                <a:latin typeface="Agency FB" panose="020B0503020202020204" pitchFamily="34" charset="0"/>
              </a:rPr>
              <a:t>JSON vs </a:t>
            </a:r>
            <a:r>
              <a:rPr lang="es-ES" sz="1600" b="1" err="1">
                <a:solidFill>
                  <a:schemeClr val="dk1"/>
                </a:solidFill>
                <a:latin typeface="Agency FB" panose="020B0503020202020204" pitchFamily="34" charset="0"/>
              </a:rPr>
              <a:t>ProtoBuf</a:t>
            </a:r>
            <a:r>
              <a:rPr lang="es-ES" sz="1600" b="1">
                <a:solidFill>
                  <a:schemeClr val="dk1"/>
                </a:solidFill>
                <a:latin typeface="Agency FB" panose="020B0503020202020204" pitchFamily="34" charset="0"/>
              </a:rPr>
              <a:t>: Comparativa del tamaño de mensajes no comprimidos en diferentes navegadores</a:t>
            </a:r>
          </a:p>
        </p:txBody>
      </p:sp>
    </p:spTree>
    <p:extLst>
      <p:ext uri="{BB962C8B-B14F-4D97-AF65-F5344CB8AC3E}">
        <p14:creationId xmlns:p14="http://schemas.microsoft.com/office/powerpoint/2010/main" val="78716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4D05A-C9B7-720B-D8B7-D58130E2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5136000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Aplicaciones en tiempo real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F17A21-6C7C-7283-2909-D51BE1E4D0BF}"/>
              </a:ext>
            </a:extLst>
          </p:cNvPr>
          <p:cNvSpPr txBox="1"/>
          <p:nvPr/>
        </p:nvSpPr>
        <p:spPr>
          <a:xfrm>
            <a:off x="759854" y="1996225"/>
            <a:ext cx="6065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Las aplicaciones en tiempo real que hacen uso de gRPC se benefician de su baja latencia y eficiencia. Además de su soporte para </a:t>
            </a:r>
            <a:r>
              <a:rPr lang="es-ES" sz="2000" err="1">
                <a:solidFill>
                  <a:schemeClr val="dk1"/>
                </a:solidFill>
                <a:latin typeface="Agency FB" panose="020B0503020202020204" pitchFamily="34" charset="0"/>
              </a:rPr>
              <a:t>streaming</a:t>
            </a: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 unidireccional y bidireccional</a:t>
            </a:r>
          </a:p>
        </p:txBody>
      </p:sp>
      <p:pic>
        <p:nvPicPr>
          <p:cNvPr id="3074" name="Picture 2" descr="Latency - Free time and date icons">
            <a:extLst>
              <a:ext uri="{FF2B5EF4-FFF2-40B4-BE49-F238E27FC236}">
                <a16:creationId xmlns:a16="http://schemas.microsoft.com/office/drawing/2014/main" id="{E82E9AE7-159C-0A6D-8E48-731CDE3A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3" y="21894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49EA16B3-3193-D619-2BB8-3C235156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19" y="3091423"/>
            <a:ext cx="6166077" cy="30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1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icheru:Netflix icon.svg - Wikipedia">
            <a:extLst>
              <a:ext uri="{FF2B5EF4-FFF2-40B4-BE49-F238E27FC236}">
                <a16:creationId xmlns:a16="http://schemas.microsoft.com/office/drawing/2014/main" id="{507946C5-23B3-4A3C-A14D-F51693D9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024" y="4183362"/>
            <a:ext cx="2143125" cy="21431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E60C57-F200-76B3-C422-5E9A0E64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4374329" cy="763600"/>
          </a:xfrm>
        </p:spPr>
        <p:txBody>
          <a:bodyPr/>
          <a:lstStyle/>
          <a:p>
            <a:r>
              <a:rPr lang="es-ES" sz="4000">
                <a:latin typeface="Agency FB"/>
              </a:rPr>
              <a:t>Empresas que usan </a:t>
            </a:r>
            <a:r>
              <a:rPr lang="es-ES" sz="4000" err="1">
                <a:latin typeface="Agency FB"/>
              </a:rPr>
              <a:t>gRPC</a:t>
            </a:r>
            <a:endParaRPr lang="es-ES" sz="4000">
              <a:latin typeface="Agency FB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347067-9BE6-183F-E18A-C92147C16DC2}"/>
              </a:ext>
            </a:extLst>
          </p:cNvPr>
          <p:cNvSpPr txBox="1"/>
          <p:nvPr/>
        </p:nvSpPr>
        <p:spPr>
          <a:xfrm>
            <a:off x="488043" y="1952563"/>
            <a:ext cx="58246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Desarrollado por Google, es utilizado en Google Cloud </a:t>
            </a:r>
            <a:r>
              <a:rPr lang="es-ES" sz="2000" err="1">
                <a:solidFill>
                  <a:schemeClr val="dk1"/>
                </a:solidFill>
                <a:latin typeface="Agency FB"/>
              </a:rPr>
              <a:t>Platform</a:t>
            </a:r>
            <a:r>
              <a:rPr lang="es-ES" sz="2000">
                <a:solidFill>
                  <a:schemeClr val="dk1"/>
                </a:solidFill>
                <a:latin typeface="Agency FB"/>
              </a:rPr>
              <a:t> (GCP)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Gran parte de la comunicación interna de Netflix usa gRPC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Servicios como </a:t>
            </a:r>
            <a:r>
              <a:rPr lang="es-ES" sz="2000" err="1">
                <a:solidFill>
                  <a:schemeClr val="dk1"/>
                </a:solidFill>
                <a:latin typeface="Agency FB"/>
              </a:rPr>
              <a:t>DropBox</a:t>
            </a:r>
            <a:r>
              <a:rPr lang="es-ES" sz="2000">
                <a:solidFill>
                  <a:schemeClr val="dk1"/>
                </a:solidFill>
                <a:latin typeface="Agency FB"/>
              </a:rPr>
              <a:t>, Square o Cisco han migrado de REST a gRPC</a:t>
            </a:r>
          </a:p>
          <a:p>
            <a:endParaRPr lang="es-ES" sz="2000"/>
          </a:p>
        </p:txBody>
      </p:sp>
      <p:pic>
        <p:nvPicPr>
          <p:cNvPr id="6" name="Imagen 5" descr="Google Cloud gratis: qué es, límites y ventajas - Blog Ausum Cloud">
            <a:extLst>
              <a:ext uri="{FF2B5EF4-FFF2-40B4-BE49-F238E27FC236}">
                <a16:creationId xmlns:a16="http://schemas.microsoft.com/office/drawing/2014/main" id="{28281974-34D7-AAF6-CFD0-51A3FDED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43" y="3434032"/>
            <a:ext cx="2857500" cy="160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98CC79-333B-31C0-C3D8-D01E570A06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8" t="28682" r="26798" b="27907"/>
          <a:stretch/>
        </p:blipFill>
        <p:spPr>
          <a:xfrm>
            <a:off x="7864415" y="3375622"/>
            <a:ext cx="1662954" cy="801548"/>
          </a:xfrm>
          <a:prstGeom prst="rect">
            <a:avLst/>
          </a:prstGeom>
        </p:spPr>
      </p:pic>
      <p:pic>
        <p:nvPicPr>
          <p:cNvPr id="9" name="Imagen 8" descr="Logo - Dropbox Brand Guidelines">
            <a:extLst>
              <a:ext uri="{FF2B5EF4-FFF2-40B4-BE49-F238E27FC236}">
                <a16:creationId xmlns:a16="http://schemas.microsoft.com/office/drawing/2014/main" id="{91A24635-4329-B7EA-2803-8D1A2C641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035" y="1263770"/>
            <a:ext cx="1943100" cy="1828800"/>
          </a:xfrm>
          <a:prstGeom prst="rect">
            <a:avLst/>
          </a:prstGeom>
        </p:spPr>
      </p:pic>
      <p:pic>
        <p:nvPicPr>
          <p:cNvPr id="12" name="Imagen 11" descr="Cisco Logo and symbol, meaning, history, PNG, brand">
            <a:extLst>
              <a:ext uri="{FF2B5EF4-FFF2-40B4-BE49-F238E27FC236}">
                <a16:creationId xmlns:a16="http://schemas.microsoft.com/office/drawing/2014/main" id="{2AAE4162-3F17-6E76-B8A3-FCB7D1F86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831" y="4248150"/>
            <a:ext cx="25622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D8033-8011-6679-71C4-5583E09D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6922077" cy="763600"/>
          </a:xfrm>
        </p:spPr>
        <p:txBody>
          <a:bodyPr/>
          <a:lstStyle/>
          <a:p>
            <a:r>
              <a:rPr lang="es-ES" sz="4000">
                <a:latin typeface="Agency FB"/>
              </a:rPr>
              <a:t>Interoperabilidad entre varios lenguajes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42AD7D-8394-D5FD-E74C-FB0B936A7283}"/>
              </a:ext>
            </a:extLst>
          </p:cNvPr>
          <p:cNvSpPr txBox="1"/>
          <p:nvPr/>
        </p:nvSpPr>
        <p:spPr>
          <a:xfrm>
            <a:off x="704490" y="1682151"/>
            <a:ext cx="734683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dk1"/>
                </a:solidFill>
                <a:latin typeface="Agency FB"/>
              </a:rPr>
              <a:t>Permite la comunicación de servicios escritos en diferentes lenguajes de programación gracias al uso de </a:t>
            </a:r>
            <a:r>
              <a:rPr lang="es-ES" sz="2000" err="1">
                <a:solidFill>
                  <a:schemeClr val="dk1"/>
                </a:solidFill>
                <a:latin typeface="Agency FB"/>
              </a:rPr>
              <a:t>Protocol</a:t>
            </a:r>
            <a:r>
              <a:rPr lang="es-ES" sz="2000">
                <a:solidFill>
                  <a:schemeClr val="dk1"/>
                </a:solidFill>
                <a:latin typeface="Agency FB"/>
              </a:rPr>
              <a:t> Buffers.</a:t>
            </a:r>
          </a:p>
          <a:p>
            <a:r>
              <a:rPr lang="es-ES" sz="2000">
                <a:solidFill>
                  <a:schemeClr val="dk1"/>
                </a:solidFill>
                <a:latin typeface="Agency FB"/>
              </a:rPr>
              <a:t>Tiene soporte nativo para lenguajes como: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Java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Python</a:t>
            </a:r>
          </a:p>
          <a:p>
            <a:pPr marL="285750" indent="-285750">
              <a:buChar char="•"/>
            </a:pPr>
            <a:r>
              <a:rPr lang="es-ES" sz="2000" err="1">
                <a:solidFill>
                  <a:schemeClr val="dk1"/>
                </a:solidFill>
                <a:latin typeface="Agency FB"/>
              </a:rPr>
              <a:t>Go</a:t>
            </a: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C#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C++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Etc.</a:t>
            </a:r>
          </a:p>
        </p:txBody>
      </p:sp>
      <p:pic>
        <p:nvPicPr>
          <p:cNvPr id="4" name="Imagen 3" descr="Tech Blog] A quick guide into Protobuf">
            <a:extLst>
              <a:ext uri="{FF2B5EF4-FFF2-40B4-BE49-F238E27FC236}">
                <a16:creationId xmlns:a16="http://schemas.microsoft.com/office/drawing/2014/main" id="{C39D4A3E-EF32-0751-B16F-CDDC80D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521" y="2316462"/>
            <a:ext cx="3495675" cy="1304925"/>
          </a:xfrm>
          <a:prstGeom prst="rect">
            <a:avLst/>
          </a:prstGeom>
        </p:spPr>
      </p:pic>
      <p:pic>
        <p:nvPicPr>
          <p:cNvPr id="5" name="Imagen 4" descr="Java Logotipo Vector - Descarga Gratis SVG | Worldvectorlogo">
            <a:extLst>
              <a:ext uri="{FF2B5EF4-FFF2-40B4-BE49-F238E27FC236}">
                <a16:creationId xmlns:a16="http://schemas.microsoft.com/office/drawing/2014/main" id="{F779E15F-A574-900B-4E5A-E14DB89B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23" y="2558721"/>
            <a:ext cx="2143125" cy="2143125"/>
          </a:xfrm>
          <a:prstGeom prst="rect">
            <a:avLst/>
          </a:prstGeom>
        </p:spPr>
      </p:pic>
      <p:pic>
        <p:nvPicPr>
          <p:cNvPr id="6" name="Imagen 5" descr="Archivo:Python-logo-notext.svg - Wikipedia, la enciclopedia libre">
            <a:extLst>
              <a:ext uri="{FF2B5EF4-FFF2-40B4-BE49-F238E27FC236}">
                <a16:creationId xmlns:a16="http://schemas.microsoft.com/office/drawing/2014/main" id="{62C23F0B-5861-ABB7-2524-07D5CF30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127" y="3920077"/>
            <a:ext cx="2038350" cy="2238375"/>
          </a:xfrm>
          <a:prstGeom prst="rect">
            <a:avLst/>
          </a:prstGeom>
        </p:spPr>
      </p:pic>
      <p:pic>
        <p:nvPicPr>
          <p:cNvPr id="7" name="Imagen 6" descr="File:ISO C++ Logo.svg - Wikipedia">
            <a:extLst>
              <a:ext uri="{FF2B5EF4-FFF2-40B4-BE49-F238E27FC236}">
                <a16:creationId xmlns:a16="http://schemas.microsoft.com/office/drawing/2014/main" id="{785B2BF4-5E40-2187-0504-0DB4851A3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086" y="3920166"/>
            <a:ext cx="1314810" cy="1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C38C1-EA2D-74C5-C351-EC90E105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26732-DC81-1611-13BD-21C7A804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597" y="1736387"/>
            <a:ext cx="6756800" cy="2049975"/>
          </a:xfrm>
        </p:spPr>
        <p:txBody>
          <a:bodyPr/>
          <a:lstStyle/>
          <a:p>
            <a:r>
              <a:rPr lang="es-ES" sz="6650">
                <a:latin typeface="Agency FB"/>
              </a:rPr>
              <a:t>Comparaciones con otras tecnologías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31573D-211E-82A4-8F71-0A09D955373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/>
              </a:rPr>
              <a:t>06</a:t>
            </a:r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2680B07-52BE-CA4F-112F-1A2250AAF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326" y="3727737"/>
            <a:ext cx="5795872" cy="1692613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endParaRPr lang="es-ES" sz="2400">
              <a:latin typeface="Agency FB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/>
              </a:rPr>
              <a:t>gRPC frente a REST</a:t>
            </a:r>
            <a:endParaRPr lang="es-ES" sz="240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/>
              </a:rPr>
              <a:t>gRPC frente a </a:t>
            </a:r>
            <a:r>
              <a:rPr lang="es-ES" sz="2400" err="1">
                <a:latin typeface="Agency FB"/>
              </a:rPr>
              <a:t>GraphQL</a:t>
            </a:r>
            <a:endParaRPr lang="es-ES" sz="240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/>
              </a:rPr>
              <a:t>gRPC frente a  SOAP</a:t>
            </a:r>
          </a:p>
          <a:p>
            <a:pPr marL="139700" indent="0"/>
            <a:endParaRPr lang="es-ES" sz="2400">
              <a:latin typeface="Agency FB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sz="185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2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60C57-F200-76B3-C422-5E9A0E64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14" y="592757"/>
            <a:ext cx="4374329" cy="763600"/>
          </a:xfrm>
        </p:spPr>
        <p:txBody>
          <a:bodyPr/>
          <a:lstStyle/>
          <a:p>
            <a:r>
              <a:rPr lang="es-ES" sz="4000" err="1">
                <a:latin typeface="Agency FB"/>
              </a:rPr>
              <a:t>gRPC</a:t>
            </a:r>
            <a:r>
              <a:rPr lang="es-ES" sz="4000">
                <a:latin typeface="Agency FB"/>
              </a:rPr>
              <a:t> frente a REST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347067-9BE6-183F-E18A-C92147C16DC2}"/>
              </a:ext>
            </a:extLst>
          </p:cNvPr>
          <p:cNvSpPr txBox="1"/>
          <p:nvPr/>
        </p:nvSpPr>
        <p:spPr>
          <a:xfrm>
            <a:off x="984154" y="1432561"/>
            <a:ext cx="5824602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Utiliza formatos como JSON o XML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Sencillez de implementación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Trabajar con formatos de texto introduce una sobrecarga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r>
              <a:rPr lang="es-ES" sz="2000">
                <a:solidFill>
                  <a:schemeClr val="dk1"/>
                </a:solidFill>
                <a:latin typeface="Agency FB"/>
              </a:rPr>
              <a:t>Principales diferencias:</a:t>
            </a: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Protocolo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Formato de datos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Rendimiento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Compatibilidad</a:t>
            </a:r>
          </a:p>
          <a:p>
            <a:endParaRPr lang="es-ES" sz="2000">
              <a:solidFill>
                <a:srgbClr val="333333"/>
              </a:solidFill>
              <a:latin typeface="Agency FB"/>
            </a:endParaRPr>
          </a:p>
          <a:p>
            <a:endParaRPr lang="es-ES" sz="2000">
              <a:solidFill>
                <a:srgbClr val="333333"/>
              </a:solidFill>
              <a:latin typeface="Agency FB"/>
            </a:endParaRPr>
          </a:p>
          <a:p>
            <a:endParaRPr lang="es-ES" sz="2000"/>
          </a:p>
        </p:txBody>
      </p:sp>
      <p:pic>
        <p:nvPicPr>
          <p:cNvPr id="3" name="Imagen 2" descr="Qué es una API REST? - Seobility Wiki">
            <a:extLst>
              <a:ext uri="{FF2B5EF4-FFF2-40B4-BE49-F238E27FC236}">
                <a16:creationId xmlns:a16="http://schemas.microsoft.com/office/drawing/2014/main" id="{42DC5234-C592-562B-F645-2120DBA7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69" y="1356357"/>
            <a:ext cx="5018317" cy="40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77D7-B142-5556-CB9B-AAF51FFD2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146F9-2F72-F1E4-5DDB-E4982C3F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41" y="719826"/>
            <a:ext cx="4374329" cy="763600"/>
          </a:xfrm>
        </p:spPr>
        <p:txBody>
          <a:bodyPr/>
          <a:lstStyle/>
          <a:p>
            <a:r>
              <a:rPr lang="es-ES" sz="4000" err="1">
                <a:latin typeface="Agency FB"/>
              </a:rPr>
              <a:t>gRPC</a:t>
            </a:r>
            <a:r>
              <a:rPr lang="es-ES" sz="4000">
                <a:latin typeface="Agency FB"/>
              </a:rPr>
              <a:t> frente a </a:t>
            </a:r>
            <a:r>
              <a:rPr lang="es-ES" sz="4000" err="1">
                <a:latin typeface="Agency FB"/>
              </a:rPr>
              <a:t>graphQL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FFB759-BCD1-4735-68AA-FCEDF44B117E}"/>
              </a:ext>
            </a:extLst>
          </p:cNvPr>
          <p:cNvSpPr txBox="1"/>
          <p:nvPr/>
        </p:nvSpPr>
        <p:spPr>
          <a:xfrm>
            <a:off x="960000" y="1816375"/>
            <a:ext cx="5824602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Tecnología que permite definir datos requeridos en una solicitud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Limitaciones en términos de rendimiento.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r>
              <a:rPr lang="es-ES" sz="2000">
                <a:solidFill>
                  <a:schemeClr val="dk1"/>
                </a:solidFill>
                <a:latin typeface="Agency FB"/>
              </a:rPr>
              <a:t>Principales diferencias:</a:t>
            </a: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Consultas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Transporte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Enfoque</a:t>
            </a:r>
          </a:p>
          <a:p>
            <a:endParaRPr lang="es-ES" sz="2000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E16200B2-A956-9CBF-A9F4-C6D07A30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083" y="1950343"/>
            <a:ext cx="3802822" cy="27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60B83-42FC-7B9E-A6DA-A36519173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304-55F9-2F03-A15C-02063E3C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92" y="661461"/>
            <a:ext cx="4374329" cy="763600"/>
          </a:xfrm>
        </p:spPr>
        <p:txBody>
          <a:bodyPr/>
          <a:lstStyle/>
          <a:p>
            <a:r>
              <a:rPr lang="es-ES" sz="4000" err="1">
                <a:latin typeface="Agency FB"/>
              </a:rPr>
              <a:t>gRPC</a:t>
            </a:r>
            <a:r>
              <a:rPr lang="es-ES" sz="4000">
                <a:latin typeface="Agency FB"/>
              </a:rPr>
              <a:t> frente a SOAP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3D921E-5FF8-FC6E-5F30-59E0A896DCC7}"/>
              </a:ext>
            </a:extLst>
          </p:cNvPr>
          <p:cNvSpPr txBox="1"/>
          <p:nvPr/>
        </p:nvSpPr>
        <p:spPr>
          <a:xfrm>
            <a:off x="1070976" y="1689916"/>
            <a:ext cx="5824602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SOAP se basa en el intercambio de mensajes XML a través de HTTP</a:t>
            </a: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Complejo y dependencia de XML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endParaRPr lang="es-ES" sz="2000">
              <a:latin typeface="Agency FB"/>
              <a:cs typeface="Times New Roman"/>
            </a:endParaRPr>
          </a:p>
          <a:p>
            <a:r>
              <a:rPr lang="es-ES" sz="2000">
                <a:latin typeface="Agency FB"/>
                <a:cs typeface="Times New Roman"/>
              </a:rPr>
              <a:t>Principales diferencias:</a:t>
            </a:r>
          </a:p>
          <a:p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Formato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Protocolos soportados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Seguridad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Caso de uso</a:t>
            </a:r>
          </a:p>
          <a:p>
            <a:endParaRPr lang="es-ES" sz="2000"/>
          </a:p>
        </p:txBody>
      </p:sp>
      <p:pic>
        <p:nvPicPr>
          <p:cNvPr id="5" name="Imagen 4" descr="Soap vs. Rest API: What's the Difference?">
            <a:extLst>
              <a:ext uri="{FF2B5EF4-FFF2-40B4-BE49-F238E27FC236}">
                <a16:creationId xmlns:a16="http://schemas.microsoft.com/office/drawing/2014/main" id="{27A7649F-9184-9587-A047-06E1A555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428" y="1959253"/>
            <a:ext cx="3776596" cy="31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5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C38C1-EA2D-74C5-C351-EC90E105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26732-DC81-1611-13BD-21C7A804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8" y="2008907"/>
            <a:ext cx="6756800" cy="955387"/>
          </a:xfrm>
        </p:spPr>
        <p:txBody>
          <a:bodyPr/>
          <a:lstStyle/>
          <a:p>
            <a:pPr algn="ctr"/>
            <a:r>
              <a:rPr lang="es-ES" sz="6650" dirty="0">
                <a:latin typeface="Agency FB"/>
              </a:rPr>
              <a:t>Conclusiones</a:t>
            </a:r>
            <a:endParaRPr lang="es-ES" sz="6650" dirty="0">
              <a:latin typeface="Agency FB" panose="020B0503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31573D-211E-82A4-8F71-0A09D955373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/>
              </a:rPr>
              <a:t>08</a:t>
            </a:r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2680B07-52BE-CA4F-112F-1A2250AAF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132" y="2633770"/>
            <a:ext cx="5795872" cy="3212554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endParaRPr lang="es-ES" sz="2400" dirty="0">
              <a:latin typeface="Agency FB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/>
              </a:rPr>
              <a:t>Tecnología muy potente para la comunicación entre servicios</a:t>
            </a:r>
            <a:endParaRPr lang="es-ES" sz="2400" dirty="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endParaRPr lang="es-ES" sz="2400" dirty="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/>
              </a:rPr>
              <a:t>Pese algunas limitaciones, pueden solucionarse con herramientas complementarias</a:t>
            </a:r>
            <a:endParaRPr lang="es-ES" sz="2400" dirty="0">
              <a:latin typeface="Agency FB" panose="020B0503020202020204" pitchFamily="34" charset="0"/>
            </a:endParaRPr>
          </a:p>
          <a:p>
            <a:pPr marL="139700" indent="0"/>
            <a:endParaRPr lang="es-ES" sz="2400" dirty="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/>
              </a:rPr>
              <a:t>Práctico y flexible</a:t>
            </a:r>
            <a:endParaRPr lang="es-ES" sz="2400" dirty="0">
              <a:latin typeface="Agency FB" panose="020B0503020202020204" pitchFamily="34" charset="0"/>
            </a:endParaRPr>
          </a:p>
          <a:p>
            <a:pPr marL="139700" indent="0"/>
            <a:endParaRPr lang="es-ES" sz="2400" dirty="0">
              <a:latin typeface="Agency FB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238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CD491-A149-A419-A9AC-8C897144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321" y="2306600"/>
            <a:ext cx="6756800" cy="1122400"/>
          </a:xfrm>
        </p:spPr>
        <p:txBody>
          <a:bodyPr/>
          <a:lstStyle/>
          <a:p>
            <a:pPr algn="ctr"/>
            <a:r>
              <a:rPr lang="es-ES">
                <a:latin typeface="Agency FB" panose="020B0503020202020204" pitchFamily="34" charset="0"/>
              </a:rPr>
              <a:t>Fundamentos del RPC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901A3D-DCC8-C4A3-9E4D-BB9BA0A94DF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35BFF1-0705-B473-793B-0166FAD63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9785" y="3595520"/>
            <a:ext cx="5795872" cy="1887153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Qué es y cómo funciona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Características clave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Tecnologías RPC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sz="185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693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0A978-F729-B978-9DDE-DA0F4CB9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19" y="731433"/>
            <a:ext cx="10278000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Qué es y cómo funciona</a:t>
            </a:r>
            <a:br>
              <a:rPr lang="es-ES" sz="4000">
                <a:latin typeface="Agency FB" panose="020B0503020202020204" pitchFamily="34" charset="0"/>
              </a:rPr>
            </a:b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A05FC6-844A-CA3A-180A-45B20ACE7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96" y="1905094"/>
            <a:ext cx="5877917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1800">
                <a:latin typeface="Agency FB" panose="020B0503020202020204" pitchFamily="34" charset="0"/>
                <a:ea typeface="Aptos" panose="020B0004020202020204" pitchFamily="34" charset="0"/>
              </a:rPr>
              <a:t>E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 un protocolo que permite a un programa informático ejecutar un procedimiento o función en otro ordenador o servidor remoto.</a:t>
            </a:r>
          </a:p>
          <a:p>
            <a:pPr marL="139700" indent="0">
              <a:buNone/>
            </a:pPr>
            <a:endParaRPr lang="es-ES" sz="1800">
              <a:latin typeface="Agency FB" panose="020B0503020202020204" pitchFamily="34" charset="0"/>
            </a:endParaRPr>
          </a:p>
          <a:p>
            <a:pPr marL="139700" indent="0">
              <a:buNone/>
            </a:pPr>
            <a:endParaRPr lang="es-ES" sz="1800">
              <a:latin typeface="Agency FB" panose="020B0503020202020204" pitchFamily="34" charset="0"/>
            </a:endParaRPr>
          </a:p>
          <a:p>
            <a:pPr marL="139700" indent="0">
              <a:buNone/>
            </a:pPr>
            <a:r>
              <a:rPr lang="es-ES" sz="1800">
                <a:latin typeface="Agency FB" panose="020B0503020202020204" pitchFamily="34" charset="0"/>
              </a:rPr>
              <a:t>Utiliza un modelo cliente-servidor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El cliente inicia una petición.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El servidor la recibe.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El servidor localiza y ejecuta el procedimiento solicitado.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Devuelve el resultado al cliente.</a:t>
            </a:r>
          </a:p>
        </p:txBody>
      </p:sp>
      <p:pic>
        <p:nvPicPr>
          <p:cNvPr id="1026" name="Picture 2" descr="Funcionamiento de RPC - Win32 apps | Microsoft Learn">
            <a:extLst>
              <a:ext uri="{FF2B5EF4-FFF2-40B4-BE49-F238E27FC236}">
                <a16:creationId xmlns:a16="http://schemas.microsoft.com/office/drawing/2014/main" id="{C6C98AF0-0223-111C-89CA-06AA52CC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501" b="-136"/>
          <a:stretch/>
        </p:blipFill>
        <p:spPr bwMode="auto">
          <a:xfrm>
            <a:off x="6721813" y="1991269"/>
            <a:ext cx="3434397" cy="287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0EFF-66A1-FF4B-FD80-AE7459FB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00" y="710099"/>
            <a:ext cx="10272000" cy="763600"/>
          </a:xfrm>
        </p:spPr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Características clave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C23C7E-D1DD-6A42-F770-D3B76713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6468" y="2847975"/>
            <a:ext cx="5030400" cy="3648400"/>
          </a:xfrm>
        </p:spPr>
        <p:txBody>
          <a:bodyPr/>
          <a:lstStyle/>
          <a:p>
            <a:pPr marL="139700" indent="0">
              <a:buNone/>
            </a:pPr>
            <a:r>
              <a:rPr lang="es-ES"/>
              <a:t>	</a:t>
            </a:r>
            <a:r>
              <a:rPr lang="es-ES" sz="1800">
                <a:latin typeface="Agency FB" panose="020B0503020202020204" pitchFamily="34" charset="0"/>
              </a:rPr>
              <a:t>E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l cliente no necesita saber en qué máquina está 	realmente ejecutándose el procedimiento remoto que 	ha invocado. Siempre llama a la función de la misma 	forma, como si fuera local.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300EA55-EE49-5198-3F78-0C6E4A9702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59820" y="2499501"/>
            <a:ext cx="5030400" cy="3648400"/>
          </a:xfrm>
        </p:spPr>
        <p:txBody>
          <a:bodyPr/>
          <a:lstStyle/>
          <a:p>
            <a:pPr marL="139700" indent="0">
              <a:buNone/>
            </a:pPr>
            <a:endParaRPr lang="es-ES"/>
          </a:p>
          <a:p>
            <a:pPr marL="139700" indent="0">
              <a:buNone/>
            </a:pPr>
            <a:r>
              <a:rPr lang="es-ES"/>
              <a:t>	</a:t>
            </a:r>
            <a:r>
              <a:rPr lang="es-ES" sz="1800">
                <a:latin typeface="Agency FB" panose="020B0503020202020204" pitchFamily="34" charset="0"/>
              </a:rPr>
              <a:t>O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culta la ubicación del servidor al cliente, ya que 	cliente no necesita conocer la dirección 	física o de red del servidor.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3A29B34-914B-30C0-047A-47D8E9286E7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959910" y="2093172"/>
            <a:ext cx="5030400" cy="482000"/>
          </a:xfrm>
        </p:spPr>
        <p:txBody>
          <a:bodyPr/>
          <a:lstStyle/>
          <a:p>
            <a:pPr marL="596900" indent="-457200">
              <a:buFont typeface="Wingdings" panose="05000000000000000000" pitchFamily="2" charset="2"/>
              <a:buChar char="§"/>
            </a:pPr>
            <a:r>
              <a:rPr lang="es-ES"/>
              <a:t>Transparencia de localización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F473935-8119-0B9A-06EF-61456DD3107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01692" y="2093172"/>
            <a:ext cx="5030400" cy="482000"/>
          </a:xfrm>
        </p:spPr>
        <p:txBody>
          <a:bodyPr/>
          <a:lstStyle/>
          <a:p>
            <a:pPr marL="596900" indent="-457200">
              <a:buFont typeface="Wingdings" panose="05000000000000000000" pitchFamily="2" charset="2"/>
              <a:buChar char="§"/>
            </a:pPr>
            <a:r>
              <a:rPr lang="es-ES"/>
              <a:t>Transparencia de migración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B5752A-4423-FE05-00B8-DA3F45CE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40" y="2847975"/>
            <a:ext cx="819150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3D566D-F274-2DA9-26CD-231D526B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20" y="2730888"/>
            <a:ext cx="1217983" cy="13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DCE9E-3217-0487-1DB3-855BF50D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>
                <a:latin typeface="Agency FB" panose="020B0503020202020204" pitchFamily="34" charset="0"/>
              </a:rPr>
              <a:t>CORBA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BCAC2CF-71F0-91C9-0C1A-A8E00E36B3A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sz="5400">
                <a:latin typeface="Agency FB" panose="020B0503020202020204" pitchFamily="34" charset="0"/>
              </a:rPr>
              <a:t>JAVA RMI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289EC53-4D50-9B42-65D8-C901675C521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s-ES" sz="5400">
                <a:latin typeface="Agency FB" panose="020B0503020202020204" pitchFamily="34" charset="0"/>
              </a:rPr>
              <a:t>.NET </a:t>
            </a:r>
            <a:r>
              <a:rPr lang="es-ES" sz="5400" err="1">
                <a:latin typeface="Agency FB" panose="020B0503020202020204" pitchFamily="34" charset="0"/>
              </a:rPr>
              <a:t>Remoting</a:t>
            </a:r>
            <a:endParaRPr lang="es-ES" sz="5400">
              <a:latin typeface="Agency FB" panose="020B0503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1752C0-5B05-0D7D-32F2-A7A2A42FF79D}"/>
              </a:ext>
            </a:extLst>
          </p:cNvPr>
          <p:cNvSpPr txBox="1"/>
          <p:nvPr/>
        </p:nvSpPr>
        <p:spPr>
          <a:xfrm>
            <a:off x="943433" y="1816667"/>
            <a:ext cx="717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>
                <a:latin typeface="Agency FB" panose="020B0503020202020204" pitchFamily="34" charset="0"/>
              </a:rPr>
              <a:t>Componentes software escritos en diferentes lenguajes y corriendo sobre distintos SO </a:t>
            </a:r>
          </a:p>
          <a:p>
            <a:r>
              <a:rPr lang="es-ES" sz="1800">
                <a:latin typeface="Agency FB" panose="020B0503020202020204" pitchFamily="34" charset="0"/>
              </a:rPr>
              <a:t>       podían trabajar en conjunto.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4D616E-2FCD-6177-29AD-DF04E1A4AB2C}"/>
              </a:ext>
            </a:extLst>
          </p:cNvPr>
          <p:cNvSpPr txBox="1"/>
          <p:nvPr/>
        </p:nvSpPr>
        <p:spPr>
          <a:xfrm>
            <a:off x="943433" y="3632466"/>
            <a:ext cx="717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>
                <a:latin typeface="Agency FB" panose="020B0503020202020204" pitchFamily="34" charset="0"/>
                <a:ea typeface="Aptos" panose="020B0004020202020204" pitchFamily="34" charset="0"/>
              </a:rPr>
              <a:t>T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rabaja con objetos, permitiendo enviar referencias a objetos remotos y aprovechar las características de la programación orientada a objetos.</a:t>
            </a:r>
            <a:endParaRPr lang="es-ES" sz="180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356117-61CA-DE85-6C35-4DE08466D60B}"/>
              </a:ext>
            </a:extLst>
          </p:cNvPr>
          <p:cNvSpPr txBox="1"/>
          <p:nvPr/>
        </p:nvSpPr>
        <p:spPr>
          <a:xfrm>
            <a:off x="943433" y="5436700"/>
            <a:ext cx="717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>
                <a:latin typeface="Agency FB" panose="020B0503020202020204" pitchFamily="34" charset="0"/>
                <a:ea typeface="Aptos" panose="020B0004020202020204" pitchFamily="34" charset="0"/>
              </a:rPr>
              <a:t>E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 una tecnología desarrollada por Microsoft que permite la comunicación entre objetos en diferentes procesos o máquinas, dentro del entorno .NET.</a:t>
            </a:r>
            <a:endParaRPr lang="es-ES" sz="1800">
              <a:latin typeface="Agency FB" panose="020B0503020202020204" pitchFamily="34" charset="0"/>
            </a:endParaRPr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B469EE60-443F-4D4B-D389-953620E5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88" y="858495"/>
            <a:ext cx="2370157" cy="23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A435C-8A29-339A-51D4-7C45C7E2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67" y="2247090"/>
            <a:ext cx="6756800" cy="1258591"/>
          </a:xfrm>
        </p:spPr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¿Qué es gRPC?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839AF7C-61BC-7375-5152-C4EA0909B24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CF4B05D-1A64-0C0E-8A15-7DD757801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976" y="3602090"/>
            <a:ext cx="5965607" cy="580800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dirty="0"/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38092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ADE98-3FF0-EB60-DC2A-93AFB745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25" y="733854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¿Qué es gRPC?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2B1F4A-99F6-8286-4073-BEC14B4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25" y="2274746"/>
            <a:ext cx="6412939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E</a:t>
            </a:r>
            <a:r>
              <a:rPr lang="es-ES" sz="20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 una implementación de llamadas a procedimiento remoto (RPC) diseñado originalmente por Google.</a:t>
            </a:r>
          </a:p>
          <a:p>
            <a:pPr marL="139700" indent="0">
              <a:buNone/>
            </a:pPr>
            <a:endParaRPr lang="es-ES" sz="2000">
              <a:latin typeface="Agency FB" panose="020B0503020202020204" pitchFamily="34" charset="0"/>
            </a:endParaRPr>
          </a:p>
          <a:p>
            <a:pPr marL="139700" indent="0">
              <a:buNone/>
            </a:pPr>
            <a:endParaRPr lang="es-ES" sz="2000">
              <a:latin typeface="Agency FB" panose="020B0503020202020204" pitchFamily="34" charset="0"/>
            </a:endParaRPr>
          </a:p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S</a:t>
            </a:r>
            <a:r>
              <a:rPr lang="es-ES" sz="20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urgió como una necesidad de modernizar las comunicaciones entre servicios distribuidos.</a:t>
            </a:r>
            <a:endParaRPr lang="es-ES" sz="2000">
              <a:latin typeface="Agency FB" panose="020B0503020202020204" pitchFamily="34" charset="0"/>
            </a:endParaRPr>
          </a:p>
        </p:txBody>
      </p:sp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CA5EB5F-43FC-9445-D693-86C01F6E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62" y="964785"/>
            <a:ext cx="2619921" cy="2619921"/>
          </a:xfrm>
          <a:prstGeom prst="rect">
            <a:avLst/>
          </a:prstGeom>
        </p:spPr>
      </p:pic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83522FBF-9D24-9193-3497-2F149E3E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64" y="3278495"/>
            <a:ext cx="4576718" cy="27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A6EB3-2A0B-5F0F-D2B6-57BA6AAB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 dirty="0">
                <a:latin typeface="Agency FB" panose="020B0503020202020204" pitchFamily="34" charset="0"/>
              </a:rPr>
              <a:t>HTTP/2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66DA57-3B61-4B23-5B36-0A382FE76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Es un p</a:t>
            </a:r>
            <a:r>
              <a:rPr lang="es-ES" sz="20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rotocolo de comunicación que permite la transferencia de información en internet.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Multiplexación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Compresión de cabeceras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Formato binario</a:t>
            </a: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032CE54B-F3C7-718A-6870-BA5C408A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3" b="18315"/>
          <a:stretch/>
        </p:blipFill>
        <p:spPr>
          <a:xfrm>
            <a:off x="4967896" y="2853547"/>
            <a:ext cx="6323866" cy="30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162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05ea74a3-92c5-4c31-978a-925c3c799cd0}" enabled="0" method="" siteId="{05ea74a3-92c5-4c31-978a-925c3c799c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Grayscale Pitch Deck XL by Slidesgo</Template>
  <TotalTime>8</TotalTime>
  <Words>873</Words>
  <Application>Microsoft Office PowerPoint</Application>
  <PresentationFormat>Panorámica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28</vt:i4>
      </vt:variant>
    </vt:vector>
  </HeadingPairs>
  <TitlesOfParts>
    <vt:vector size="48" baseType="lpstr">
      <vt:lpstr>Agency FB</vt:lpstr>
      <vt:lpstr>Arial</vt:lpstr>
      <vt:lpstr>Didact Gothic</vt:lpstr>
      <vt:lpstr>Figtree Black</vt:lpstr>
      <vt:lpstr>Hanken Grotesk</vt:lpstr>
      <vt:lpstr>Julius Sans One</vt:lpstr>
      <vt:lpstr>Lato</vt:lpstr>
      <vt:lpstr>Montserrat</vt:lpstr>
      <vt:lpstr>Nunito Light</vt:lpstr>
      <vt:lpstr>Proxima Nova</vt:lpstr>
      <vt:lpstr>Proxima Nova Semibold</vt:lpstr>
      <vt:lpstr>Questrial</vt:lpstr>
      <vt:lpstr>Wingdings</vt:lpstr>
      <vt:lpstr>Minimalist Grayscale Pitch Deck XL by Slidesgo</vt:lpstr>
      <vt:lpstr>Slidesgo Final Pages</vt:lpstr>
      <vt:lpstr>1_Slidesgo Final Pages</vt:lpstr>
      <vt:lpstr>2_Slidesgo Final Pages</vt:lpstr>
      <vt:lpstr>Elegant Black &amp; White Thesis Defense by Slidesgo</vt:lpstr>
      <vt:lpstr>3_Slidesgo Final Pages</vt:lpstr>
      <vt:lpstr>1_Elegant Black &amp; White Thesis Defense by Slidesgo</vt:lpstr>
      <vt:lpstr>Estudio de gRPC como tecnología para implementar llamadas a procedimientos remotos</vt:lpstr>
      <vt:lpstr>Tabla de contenidos</vt:lpstr>
      <vt:lpstr>Fundamentos del RPC</vt:lpstr>
      <vt:lpstr>Qué es y cómo funciona </vt:lpstr>
      <vt:lpstr>Características clave</vt:lpstr>
      <vt:lpstr>CORBA</vt:lpstr>
      <vt:lpstr>¿Qué es gRPC?</vt:lpstr>
      <vt:lpstr>¿Qué es gRPC?</vt:lpstr>
      <vt:lpstr>HTTP/2</vt:lpstr>
      <vt:lpstr>Arquitectura de gRPC</vt:lpstr>
      <vt:lpstr>Componentes Principales</vt:lpstr>
      <vt:lpstr>Protocol Buffers</vt:lpstr>
      <vt:lpstr>Flujo de una llamada</vt:lpstr>
      <vt:lpstr>Tipos de llamadas</vt:lpstr>
      <vt:lpstr>Ventajas y desventajas</vt:lpstr>
      <vt:lpstr>Ventajas</vt:lpstr>
      <vt:lpstr>Desventajas</vt:lpstr>
      <vt:lpstr>Casos de Uso</vt:lpstr>
      <vt:lpstr>Microservicios y Cloud-Native</vt:lpstr>
      <vt:lpstr>Comunicación eficiente entre servicios internos</vt:lpstr>
      <vt:lpstr>Aplicaciones en tiempo real</vt:lpstr>
      <vt:lpstr>Empresas que usan gRPC</vt:lpstr>
      <vt:lpstr>Interoperabilidad entre varios lenguajes</vt:lpstr>
      <vt:lpstr>Comparaciones con otras tecnologías</vt:lpstr>
      <vt:lpstr>gRPC frente a REST</vt:lpstr>
      <vt:lpstr>gRPC frente a graphQL</vt:lpstr>
      <vt:lpstr>gRPC frente a SOAP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Pelayo Iglesias Manzano</dc:creator>
  <cp:lastModifiedBy>Pelayo Iglesias Manzano</cp:lastModifiedBy>
  <cp:revision>1</cp:revision>
  <dcterms:created xsi:type="dcterms:W3CDTF">2025-05-01T11:36:40Z</dcterms:created>
  <dcterms:modified xsi:type="dcterms:W3CDTF">2025-05-07T09:58:31Z</dcterms:modified>
</cp:coreProperties>
</file>